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14"/>
  </p:notesMasterIdLst>
  <p:sldIdLst>
    <p:sldId id="256" r:id="rId2"/>
    <p:sldId id="257" r:id="rId3"/>
    <p:sldId id="258" r:id="rId4"/>
    <p:sldId id="262" r:id="rId5"/>
    <p:sldId id="263" r:id="rId6"/>
    <p:sldId id="260" r:id="rId7"/>
    <p:sldId id="265" r:id="rId8"/>
    <p:sldId id="266" r:id="rId9"/>
    <p:sldId id="267" r:id="rId10"/>
    <p:sldId id="268" r:id="rId11"/>
    <p:sldId id="261" r:id="rId12"/>
    <p:sldId id="259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86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088D9-7657-4E8D-A192-A9765B81C634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DAB6BB-333C-418D-956E-CFFB0565EB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1566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DAB6BB-333C-418D-956E-CFFB0565EB2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1577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DAB6BB-333C-418D-956E-CFFB0565EB2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199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24" Type="http://schemas.openxmlformats.org/officeDocument/2006/relationships/image" Target="../media/image27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zh-CN" altLang="en-US"/>
              <a:t>单击此处编辑母版副标题样式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B99CA-6F94-4638-868D-0A09654B0C36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57799-AB16-4E34-ACA7-A3CAFDEC89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1174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微软雅黑"/>
                <a:cs typeface="微软雅黑"/>
              </a:defRPr>
            </a:lvl1pPr>
          </a:lstStyle>
          <a:p>
            <a:r>
              <a:rPr lang="zh-CN" altLang="en-US"/>
              <a:t>单击此处编辑母版标题样式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B99CA-6F94-4638-868D-0A09654B0C36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57799-AB16-4E34-ACA7-A3CAFDEC89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4394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微软雅黑"/>
                <a:cs typeface="微软雅黑"/>
              </a:defRPr>
            </a:lvl1pPr>
          </a:lstStyle>
          <a:p>
            <a:r>
              <a:rPr lang="zh-CN" altLang="en-US"/>
              <a:t>单击此处编辑母版标题样式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B99CA-6F94-4638-868D-0A09654B0C36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57799-AB16-4E34-ACA7-A3CAFDEC89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9333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2833" y="5069225"/>
            <a:ext cx="3512231" cy="17469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6834286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4742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0230262" y="6448761"/>
            <a:ext cx="498891" cy="2997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9610909" y="6431949"/>
            <a:ext cx="542629" cy="33333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1463223" y="6370990"/>
            <a:ext cx="684957" cy="4648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0816628" y="6420755"/>
            <a:ext cx="542258" cy="3562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9909313" y="469709"/>
            <a:ext cx="245954" cy="23069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0578885" y="469709"/>
            <a:ext cx="249193" cy="24348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1235316" y="469709"/>
            <a:ext cx="248528" cy="24348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1549450" y="463621"/>
            <a:ext cx="251146" cy="24957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0906779" y="469709"/>
            <a:ext cx="253122" cy="24348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10239871" y="469709"/>
            <a:ext cx="245243" cy="24348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9913287" y="810032"/>
            <a:ext cx="87222" cy="11439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11536999" y="840342"/>
            <a:ext cx="64135" cy="83820"/>
          </a:xfrm>
          <a:custGeom>
            <a:avLst/>
            <a:gdLst/>
            <a:ahLst/>
            <a:cxnLst/>
            <a:rect l="l" t="t" r="r" b="b"/>
            <a:pathLst>
              <a:path w="64134" h="83819">
                <a:moveTo>
                  <a:pt x="9831" y="55120"/>
                </a:moveTo>
                <a:lnTo>
                  <a:pt x="0" y="55120"/>
                </a:lnTo>
                <a:lnTo>
                  <a:pt x="2903" y="67772"/>
                </a:lnTo>
                <a:lnTo>
                  <a:pt x="9992" y="76582"/>
                </a:lnTo>
                <a:lnTo>
                  <a:pt x="20286" y="81734"/>
                </a:lnTo>
                <a:lnTo>
                  <a:pt x="32802" y="83411"/>
                </a:lnTo>
                <a:lnTo>
                  <a:pt x="43982" y="82069"/>
                </a:lnTo>
                <a:lnTo>
                  <a:pt x="53864" y="77756"/>
                </a:lnTo>
                <a:lnTo>
                  <a:pt x="58558" y="72618"/>
                </a:lnTo>
                <a:lnTo>
                  <a:pt x="33468" y="72618"/>
                </a:lnTo>
                <a:lnTo>
                  <a:pt x="26616" y="72156"/>
                </a:lnTo>
                <a:lnTo>
                  <a:pt x="19169" y="69928"/>
                </a:lnTo>
                <a:lnTo>
                  <a:pt x="12963" y="64670"/>
                </a:lnTo>
                <a:lnTo>
                  <a:pt x="9831" y="55120"/>
                </a:lnTo>
                <a:close/>
              </a:path>
              <a:path w="64134" h="83819">
                <a:moveTo>
                  <a:pt x="31493" y="0"/>
                </a:moveTo>
                <a:lnTo>
                  <a:pt x="21258" y="1403"/>
                </a:lnTo>
                <a:lnTo>
                  <a:pt x="12201" y="5703"/>
                </a:lnTo>
                <a:lnTo>
                  <a:pt x="5732" y="13036"/>
                </a:lnTo>
                <a:lnTo>
                  <a:pt x="3262" y="23539"/>
                </a:lnTo>
                <a:lnTo>
                  <a:pt x="3907" y="29623"/>
                </a:lnTo>
                <a:lnTo>
                  <a:pt x="6458" y="35468"/>
                </a:lnTo>
                <a:lnTo>
                  <a:pt x="11838" y="40560"/>
                </a:lnTo>
                <a:lnTo>
                  <a:pt x="20972" y="44383"/>
                </a:lnTo>
                <a:lnTo>
                  <a:pt x="34070" y="48631"/>
                </a:lnTo>
                <a:lnTo>
                  <a:pt x="43042" y="52694"/>
                </a:lnTo>
                <a:lnTo>
                  <a:pt x="48197" y="57144"/>
                </a:lnTo>
                <a:lnTo>
                  <a:pt x="49847" y="62555"/>
                </a:lnTo>
                <a:lnTo>
                  <a:pt x="49847" y="67923"/>
                </a:lnTo>
                <a:lnTo>
                  <a:pt x="43943" y="72618"/>
                </a:lnTo>
                <a:lnTo>
                  <a:pt x="58558" y="72618"/>
                </a:lnTo>
                <a:lnTo>
                  <a:pt x="60916" y="70036"/>
                </a:lnTo>
                <a:lnTo>
                  <a:pt x="63607" y="58474"/>
                </a:lnTo>
                <a:lnTo>
                  <a:pt x="61825" y="50107"/>
                </a:lnTo>
                <a:lnTo>
                  <a:pt x="55737" y="42868"/>
                </a:lnTo>
                <a:lnTo>
                  <a:pt x="44235" y="36373"/>
                </a:lnTo>
                <a:lnTo>
                  <a:pt x="26210" y="30239"/>
                </a:lnTo>
                <a:lnTo>
                  <a:pt x="20972" y="28227"/>
                </a:lnTo>
                <a:lnTo>
                  <a:pt x="15713" y="25543"/>
                </a:lnTo>
                <a:lnTo>
                  <a:pt x="16379" y="19495"/>
                </a:lnTo>
                <a:lnTo>
                  <a:pt x="17688" y="14745"/>
                </a:lnTo>
                <a:lnTo>
                  <a:pt x="24235" y="11405"/>
                </a:lnTo>
                <a:lnTo>
                  <a:pt x="56283" y="11405"/>
                </a:lnTo>
                <a:lnTo>
                  <a:pt x="52391" y="6464"/>
                </a:lnTo>
                <a:lnTo>
                  <a:pt x="43021" y="1626"/>
                </a:lnTo>
                <a:lnTo>
                  <a:pt x="31493" y="0"/>
                </a:lnTo>
                <a:close/>
              </a:path>
              <a:path w="64134" h="83819">
                <a:moveTo>
                  <a:pt x="56283" y="11405"/>
                </a:moveTo>
                <a:lnTo>
                  <a:pt x="40681" y="11405"/>
                </a:lnTo>
                <a:lnTo>
                  <a:pt x="49847" y="14745"/>
                </a:lnTo>
                <a:lnTo>
                  <a:pt x="51822" y="25543"/>
                </a:lnTo>
                <a:lnTo>
                  <a:pt x="60989" y="25543"/>
                </a:lnTo>
                <a:lnTo>
                  <a:pt x="58686" y="14456"/>
                </a:lnTo>
                <a:lnTo>
                  <a:pt x="56283" y="1140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10023435" y="812713"/>
            <a:ext cx="67558" cy="10902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10894328" y="812713"/>
            <a:ext cx="67558" cy="10902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10401178" y="812713"/>
            <a:ext cx="67557" cy="10902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10209665" y="840342"/>
            <a:ext cx="67557" cy="81398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11158591" y="840342"/>
            <a:ext cx="67558" cy="81398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10300151" y="840342"/>
            <a:ext cx="75415" cy="11298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0588716" y="843019"/>
            <a:ext cx="16510" cy="78740"/>
          </a:xfrm>
          <a:custGeom>
            <a:avLst/>
            <a:gdLst/>
            <a:ahLst/>
            <a:cxnLst/>
            <a:rect l="l" t="t" r="r" b="b"/>
            <a:pathLst>
              <a:path w="16509" h="78740">
                <a:moveTo>
                  <a:pt x="0" y="78720"/>
                </a:moveTo>
                <a:lnTo>
                  <a:pt x="16383" y="78720"/>
                </a:lnTo>
                <a:lnTo>
                  <a:pt x="16383" y="0"/>
                </a:lnTo>
                <a:lnTo>
                  <a:pt x="0" y="0"/>
                </a:lnTo>
                <a:lnTo>
                  <a:pt x="0" y="787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10588716" y="812710"/>
            <a:ext cx="16510" cy="16510"/>
          </a:xfrm>
          <a:custGeom>
            <a:avLst/>
            <a:gdLst/>
            <a:ahLst/>
            <a:cxnLst/>
            <a:rect l="l" t="t" r="r" b="b"/>
            <a:pathLst>
              <a:path w="16509" h="16509">
                <a:moveTo>
                  <a:pt x="0" y="16157"/>
                </a:moveTo>
                <a:lnTo>
                  <a:pt x="16383" y="16157"/>
                </a:lnTo>
                <a:lnTo>
                  <a:pt x="16383" y="0"/>
                </a:lnTo>
                <a:lnTo>
                  <a:pt x="0" y="0"/>
                </a:lnTo>
                <a:lnTo>
                  <a:pt x="0" y="161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10668071" y="823506"/>
            <a:ext cx="0" cy="98425"/>
          </a:xfrm>
          <a:custGeom>
            <a:avLst/>
            <a:gdLst/>
            <a:ahLst/>
            <a:cxnLst/>
            <a:rect l="l" t="t" r="r" b="b"/>
            <a:pathLst>
              <a:path h="98425">
                <a:moveTo>
                  <a:pt x="0" y="0"/>
                </a:moveTo>
                <a:lnTo>
                  <a:pt x="0" y="98234"/>
                </a:lnTo>
              </a:path>
            </a:pathLst>
          </a:custGeom>
          <a:ln w="1835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10624826" y="818109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0" y="0"/>
                </a:moveTo>
                <a:lnTo>
                  <a:pt x="86556" y="0"/>
                </a:lnTo>
              </a:path>
            </a:pathLst>
          </a:custGeom>
          <a:ln w="107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10710074" y="840342"/>
            <a:ext cx="74295" cy="83820"/>
          </a:xfrm>
          <a:custGeom>
            <a:avLst/>
            <a:gdLst/>
            <a:ahLst/>
            <a:cxnLst/>
            <a:rect l="l" t="t" r="r" b="b"/>
            <a:pathLst>
              <a:path w="74295" h="83819">
                <a:moveTo>
                  <a:pt x="37351" y="0"/>
                </a:moveTo>
                <a:lnTo>
                  <a:pt x="21834" y="3393"/>
                </a:lnTo>
                <a:lnTo>
                  <a:pt x="10070" y="12523"/>
                </a:lnTo>
                <a:lnTo>
                  <a:pt x="2609" y="25817"/>
                </a:lnTo>
                <a:lnTo>
                  <a:pt x="0" y="41700"/>
                </a:lnTo>
                <a:lnTo>
                  <a:pt x="2424" y="58714"/>
                </a:lnTo>
                <a:lnTo>
                  <a:pt x="9579" y="71885"/>
                </a:lnTo>
                <a:lnTo>
                  <a:pt x="21281" y="80392"/>
                </a:lnTo>
                <a:lnTo>
                  <a:pt x="37351" y="83411"/>
                </a:lnTo>
                <a:lnTo>
                  <a:pt x="49519" y="81661"/>
                </a:lnTo>
                <a:lnTo>
                  <a:pt x="59967" y="76498"/>
                </a:lnTo>
                <a:lnTo>
                  <a:pt x="63644" y="72618"/>
                </a:lnTo>
                <a:lnTo>
                  <a:pt x="37351" y="72618"/>
                </a:lnTo>
                <a:lnTo>
                  <a:pt x="27071" y="69622"/>
                </a:lnTo>
                <a:lnTo>
                  <a:pt x="20473" y="62778"/>
                </a:lnTo>
                <a:lnTo>
                  <a:pt x="17071" y="53796"/>
                </a:lnTo>
                <a:lnTo>
                  <a:pt x="16379" y="44383"/>
                </a:lnTo>
                <a:lnTo>
                  <a:pt x="74105" y="44383"/>
                </a:lnTo>
                <a:lnTo>
                  <a:pt x="73283" y="32923"/>
                </a:lnTo>
                <a:lnTo>
                  <a:pt x="17044" y="32923"/>
                </a:lnTo>
                <a:lnTo>
                  <a:pt x="18557" y="24471"/>
                </a:lnTo>
                <a:lnTo>
                  <a:pt x="22770" y="17640"/>
                </a:lnTo>
                <a:lnTo>
                  <a:pt x="29197" y="13071"/>
                </a:lnTo>
                <a:lnTo>
                  <a:pt x="37351" y="11405"/>
                </a:lnTo>
                <a:lnTo>
                  <a:pt x="63640" y="11405"/>
                </a:lnTo>
                <a:lnTo>
                  <a:pt x="53687" y="3530"/>
                </a:lnTo>
                <a:lnTo>
                  <a:pt x="37351" y="0"/>
                </a:lnTo>
                <a:close/>
              </a:path>
              <a:path w="74295" h="83819">
                <a:moveTo>
                  <a:pt x="72796" y="56460"/>
                </a:moveTo>
                <a:lnTo>
                  <a:pt x="60278" y="56460"/>
                </a:lnTo>
                <a:lnTo>
                  <a:pt x="56886" y="62688"/>
                </a:lnTo>
                <a:lnTo>
                  <a:pt x="51770" y="67831"/>
                </a:lnTo>
                <a:lnTo>
                  <a:pt x="45175" y="71328"/>
                </a:lnTo>
                <a:lnTo>
                  <a:pt x="37351" y="72618"/>
                </a:lnTo>
                <a:lnTo>
                  <a:pt x="63644" y="72618"/>
                </a:lnTo>
                <a:lnTo>
                  <a:pt x="67969" y="68054"/>
                </a:lnTo>
                <a:lnTo>
                  <a:pt x="72796" y="56460"/>
                </a:lnTo>
                <a:close/>
              </a:path>
              <a:path w="74295" h="83819">
                <a:moveTo>
                  <a:pt x="63640" y="11405"/>
                </a:moveTo>
                <a:lnTo>
                  <a:pt x="37351" y="11405"/>
                </a:lnTo>
                <a:lnTo>
                  <a:pt x="45482" y="13538"/>
                </a:lnTo>
                <a:lnTo>
                  <a:pt x="51279" y="18390"/>
                </a:lnTo>
                <a:lnTo>
                  <a:pt x="54861" y="25129"/>
                </a:lnTo>
                <a:lnTo>
                  <a:pt x="56349" y="32923"/>
                </a:lnTo>
                <a:lnTo>
                  <a:pt x="73283" y="32923"/>
                </a:lnTo>
                <a:lnTo>
                  <a:pt x="72876" y="27236"/>
                </a:lnTo>
                <a:lnTo>
                  <a:pt x="65799" y="13114"/>
                </a:lnTo>
                <a:lnTo>
                  <a:pt x="63640" y="1140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11381575" y="840342"/>
            <a:ext cx="74295" cy="83820"/>
          </a:xfrm>
          <a:custGeom>
            <a:avLst/>
            <a:gdLst/>
            <a:ahLst/>
            <a:cxnLst/>
            <a:rect l="l" t="t" r="r" b="b"/>
            <a:pathLst>
              <a:path w="74295" h="83819">
                <a:moveTo>
                  <a:pt x="37397" y="0"/>
                </a:moveTo>
                <a:lnTo>
                  <a:pt x="21853" y="3393"/>
                </a:lnTo>
                <a:lnTo>
                  <a:pt x="10076" y="12523"/>
                </a:lnTo>
                <a:lnTo>
                  <a:pt x="2609" y="25817"/>
                </a:lnTo>
                <a:lnTo>
                  <a:pt x="0" y="41700"/>
                </a:lnTo>
                <a:lnTo>
                  <a:pt x="2425" y="58714"/>
                </a:lnTo>
                <a:lnTo>
                  <a:pt x="9585" y="71885"/>
                </a:lnTo>
                <a:lnTo>
                  <a:pt x="21301" y="80392"/>
                </a:lnTo>
                <a:lnTo>
                  <a:pt x="37397" y="83411"/>
                </a:lnTo>
                <a:lnTo>
                  <a:pt x="49567" y="81661"/>
                </a:lnTo>
                <a:lnTo>
                  <a:pt x="60015" y="76498"/>
                </a:lnTo>
                <a:lnTo>
                  <a:pt x="63686" y="72618"/>
                </a:lnTo>
                <a:lnTo>
                  <a:pt x="37397" y="72618"/>
                </a:lnTo>
                <a:lnTo>
                  <a:pt x="27091" y="69622"/>
                </a:lnTo>
                <a:lnTo>
                  <a:pt x="20480" y="62778"/>
                </a:lnTo>
                <a:lnTo>
                  <a:pt x="17073" y="53796"/>
                </a:lnTo>
                <a:lnTo>
                  <a:pt x="16379" y="44383"/>
                </a:lnTo>
                <a:lnTo>
                  <a:pt x="74105" y="44383"/>
                </a:lnTo>
                <a:lnTo>
                  <a:pt x="73290" y="32923"/>
                </a:lnTo>
                <a:lnTo>
                  <a:pt x="17023" y="32923"/>
                </a:lnTo>
                <a:lnTo>
                  <a:pt x="18539" y="24471"/>
                </a:lnTo>
                <a:lnTo>
                  <a:pt x="22766" y="17640"/>
                </a:lnTo>
                <a:lnTo>
                  <a:pt x="29214" y="13071"/>
                </a:lnTo>
                <a:lnTo>
                  <a:pt x="37397" y="11405"/>
                </a:lnTo>
                <a:lnTo>
                  <a:pt x="63674" y="11405"/>
                </a:lnTo>
                <a:lnTo>
                  <a:pt x="53735" y="3530"/>
                </a:lnTo>
                <a:lnTo>
                  <a:pt x="37397" y="0"/>
                </a:lnTo>
                <a:close/>
              </a:path>
              <a:path w="74295" h="83819">
                <a:moveTo>
                  <a:pt x="72796" y="56460"/>
                </a:moveTo>
                <a:lnTo>
                  <a:pt x="60345" y="56460"/>
                </a:lnTo>
                <a:lnTo>
                  <a:pt x="56940" y="62688"/>
                </a:lnTo>
                <a:lnTo>
                  <a:pt x="51817" y="67831"/>
                </a:lnTo>
                <a:lnTo>
                  <a:pt x="45221" y="71328"/>
                </a:lnTo>
                <a:lnTo>
                  <a:pt x="37397" y="72618"/>
                </a:lnTo>
                <a:lnTo>
                  <a:pt x="63686" y="72618"/>
                </a:lnTo>
                <a:lnTo>
                  <a:pt x="68005" y="68054"/>
                </a:lnTo>
                <a:lnTo>
                  <a:pt x="72796" y="56460"/>
                </a:lnTo>
                <a:close/>
              </a:path>
              <a:path w="74295" h="83819">
                <a:moveTo>
                  <a:pt x="63674" y="11405"/>
                </a:moveTo>
                <a:lnTo>
                  <a:pt x="37397" y="11405"/>
                </a:lnTo>
                <a:lnTo>
                  <a:pt x="45528" y="13538"/>
                </a:lnTo>
                <a:lnTo>
                  <a:pt x="51326" y="18390"/>
                </a:lnTo>
                <a:lnTo>
                  <a:pt x="54915" y="25129"/>
                </a:lnTo>
                <a:lnTo>
                  <a:pt x="56417" y="32923"/>
                </a:lnTo>
                <a:lnTo>
                  <a:pt x="73290" y="32923"/>
                </a:lnTo>
                <a:lnTo>
                  <a:pt x="72886" y="27236"/>
                </a:lnTo>
                <a:lnTo>
                  <a:pt x="65830" y="13114"/>
                </a:lnTo>
                <a:lnTo>
                  <a:pt x="63674" y="1140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10801867" y="840342"/>
            <a:ext cx="73025" cy="83820"/>
          </a:xfrm>
          <a:custGeom>
            <a:avLst/>
            <a:gdLst/>
            <a:ahLst/>
            <a:cxnLst/>
            <a:rect l="l" t="t" r="r" b="b"/>
            <a:pathLst>
              <a:path w="73025" h="83819">
                <a:moveTo>
                  <a:pt x="38018" y="0"/>
                </a:moveTo>
                <a:lnTo>
                  <a:pt x="21291" y="3321"/>
                </a:lnTo>
                <a:lnTo>
                  <a:pt x="9421" y="12444"/>
                </a:lnTo>
                <a:lnTo>
                  <a:pt x="2344" y="26105"/>
                </a:lnTo>
                <a:lnTo>
                  <a:pt x="0" y="43044"/>
                </a:lnTo>
                <a:lnTo>
                  <a:pt x="2428" y="58998"/>
                </a:lnTo>
                <a:lnTo>
                  <a:pt x="9587" y="71802"/>
                </a:lnTo>
                <a:lnTo>
                  <a:pt x="21291" y="80319"/>
                </a:lnTo>
                <a:lnTo>
                  <a:pt x="37351" y="83411"/>
                </a:lnTo>
                <a:lnTo>
                  <a:pt x="50742" y="81398"/>
                </a:lnTo>
                <a:lnTo>
                  <a:pt x="61233" y="75407"/>
                </a:lnTo>
                <a:lnTo>
                  <a:pt x="63320" y="72618"/>
                </a:lnTo>
                <a:lnTo>
                  <a:pt x="37351" y="72618"/>
                </a:lnTo>
                <a:lnTo>
                  <a:pt x="28102" y="69224"/>
                </a:lnTo>
                <a:lnTo>
                  <a:pt x="21797" y="62108"/>
                </a:lnTo>
                <a:lnTo>
                  <a:pt x="18192" y="52854"/>
                </a:lnTo>
                <a:lnTo>
                  <a:pt x="17044" y="43044"/>
                </a:lnTo>
                <a:lnTo>
                  <a:pt x="19029" y="27980"/>
                </a:lnTo>
                <a:lnTo>
                  <a:pt x="24086" y="18394"/>
                </a:lnTo>
                <a:lnTo>
                  <a:pt x="30865" y="13223"/>
                </a:lnTo>
                <a:lnTo>
                  <a:pt x="38018" y="11405"/>
                </a:lnTo>
                <a:lnTo>
                  <a:pt x="64966" y="11405"/>
                </a:lnTo>
                <a:lnTo>
                  <a:pt x="61308" y="7131"/>
                </a:lnTo>
                <a:lnTo>
                  <a:pt x="50640" y="1771"/>
                </a:lnTo>
                <a:lnTo>
                  <a:pt x="38018" y="0"/>
                </a:lnTo>
                <a:close/>
              </a:path>
              <a:path w="73025" h="83819">
                <a:moveTo>
                  <a:pt x="72796" y="51763"/>
                </a:moveTo>
                <a:lnTo>
                  <a:pt x="59701" y="51763"/>
                </a:lnTo>
                <a:lnTo>
                  <a:pt x="57501" y="59952"/>
                </a:lnTo>
                <a:lnTo>
                  <a:pt x="52954" y="66741"/>
                </a:lnTo>
                <a:lnTo>
                  <a:pt x="46193" y="71255"/>
                </a:lnTo>
                <a:lnTo>
                  <a:pt x="37351" y="72618"/>
                </a:lnTo>
                <a:lnTo>
                  <a:pt x="63320" y="72618"/>
                </a:lnTo>
                <a:lnTo>
                  <a:pt x="68643" y="65506"/>
                </a:lnTo>
                <a:lnTo>
                  <a:pt x="72796" y="51763"/>
                </a:lnTo>
                <a:close/>
              </a:path>
              <a:path w="73025" h="83819">
                <a:moveTo>
                  <a:pt x="64966" y="11405"/>
                </a:moveTo>
                <a:lnTo>
                  <a:pt x="38018" y="11405"/>
                </a:lnTo>
                <a:lnTo>
                  <a:pt x="44269" y="11769"/>
                </a:lnTo>
                <a:lnTo>
                  <a:pt x="50655" y="14342"/>
                </a:lnTo>
                <a:lnTo>
                  <a:pt x="56304" y="19821"/>
                </a:lnTo>
                <a:lnTo>
                  <a:pt x="60345" y="28897"/>
                </a:lnTo>
                <a:lnTo>
                  <a:pt x="72796" y="28897"/>
                </a:lnTo>
                <a:lnTo>
                  <a:pt x="69025" y="16150"/>
                </a:lnTo>
                <a:lnTo>
                  <a:pt x="64966" y="1140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11043849" y="812713"/>
            <a:ext cx="87222" cy="11171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11253715" y="812710"/>
            <a:ext cx="17145" cy="16510"/>
          </a:xfrm>
          <a:custGeom>
            <a:avLst/>
            <a:gdLst/>
            <a:ahLst/>
            <a:cxnLst/>
            <a:rect l="l" t="t" r="r" b="b"/>
            <a:pathLst>
              <a:path w="17145" h="16509">
                <a:moveTo>
                  <a:pt x="0" y="16157"/>
                </a:moveTo>
                <a:lnTo>
                  <a:pt x="17038" y="16157"/>
                </a:lnTo>
                <a:lnTo>
                  <a:pt x="17038" y="0"/>
                </a:lnTo>
                <a:lnTo>
                  <a:pt x="0" y="0"/>
                </a:lnTo>
                <a:lnTo>
                  <a:pt x="0" y="161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11253715" y="843019"/>
            <a:ext cx="17145" cy="78740"/>
          </a:xfrm>
          <a:custGeom>
            <a:avLst/>
            <a:gdLst/>
            <a:ahLst/>
            <a:cxnLst/>
            <a:rect l="l" t="t" r="r" b="b"/>
            <a:pathLst>
              <a:path w="17145" h="78740">
                <a:moveTo>
                  <a:pt x="0" y="78720"/>
                </a:moveTo>
                <a:lnTo>
                  <a:pt x="17038" y="78720"/>
                </a:lnTo>
                <a:lnTo>
                  <a:pt x="17038" y="0"/>
                </a:lnTo>
                <a:lnTo>
                  <a:pt x="0" y="0"/>
                </a:lnTo>
                <a:lnTo>
                  <a:pt x="0" y="787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11291068" y="843023"/>
            <a:ext cx="74930" cy="78740"/>
          </a:xfrm>
          <a:custGeom>
            <a:avLst/>
            <a:gdLst/>
            <a:ahLst/>
            <a:cxnLst/>
            <a:rect l="l" t="t" r="r" b="b"/>
            <a:pathLst>
              <a:path w="74929" h="78740">
                <a:moveTo>
                  <a:pt x="18354" y="0"/>
                </a:moveTo>
                <a:lnTo>
                  <a:pt x="0" y="0"/>
                </a:lnTo>
                <a:lnTo>
                  <a:pt x="27542" y="78717"/>
                </a:lnTo>
                <a:lnTo>
                  <a:pt x="47894" y="78717"/>
                </a:lnTo>
                <a:lnTo>
                  <a:pt x="54098" y="60545"/>
                </a:lnTo>
                <a:lnTo>
                  <a:pt x="42012" y="60545"/>
                </a:lnTo>
                <a:lnTo>
                  <a:pt x="18354" y="0"/>
                </a:lnTo>
                <a:close/>
              </a:path>
              <a:path w="74929" h="78740">
                <a:moveTo>
                  <a:pt x="74771" y="0"/>
                </a:moveTo>
                <a:lnTo>
                  <a:pt x="61654" y="0"/>
                </a:lnTo>
                <a:lnTo>
                  <a:pt x="42012" y="60545"/>
                </a:lnTo>
                <a:lnTo>
                  <a:pt x="54098" y="60545"/>
                </a:lnTo>
                <a:lnTo>
                  <a:pt x="747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11479273" y="842342"/>
            <a:ext cx="45720" cy="80010"/>
          </a:xfrm>
          <a:custGeom>
            <a:avLst/>
            <a:gdLst/>
            <a:ahLst/>
            <a:cxnLst/>
            <a:rect l="l" t="t" r="r" b="b"/>
            <a:pathLst>
              <a:path w="45720" h="80009">
                <a:moveTo>
                  <a:pt x="15779" y="680"/>
                </a:moveTo>
                <a:lnTo>
                  <a:pt x="0" y="680"/>
                </a:lnTo>
                <a:lnTo>
                  <a:pt x="0" y="79397"/>
                </a:lnTo>
                <a:lnTo>
                  <a:pt x="17089" y="79397"/>
                </a:lnTo>
                <a:lnTo>
                  <a:pt x="17089" y="41714"/>
                </a:lnTo>
                <a:lnTo>
                  <a:pt x="18705" y="29595"/>
                </a:lnTo>
                <a:lnTo>
                  <a:pt x="23147" y="19997"/>
                </a:lnTo>
                <a:lnTo>
                  <a:pt x="27891" y="15495"/>
                </a:lnTo>
                <a:lnTo>
                  <a:pt x="15779" y="15495"/>
                </a:lnTo>
                <a:lnTo>
                  <a:pt x="15779" y="680"/>
                </a:lnTo>
                <a:close/>
              </a:path>
              <a:path w="45720" h="80009">
                <a:moveTo>
                  <a:pt x="45275" y="0"/>
                </a:moveTo>
                <a:lnTo>
                  <a:pt x="38705" y="0"/>
                </a:lnTo>
                <a:lnTo>
                  <a:pt x="31082" y="1280"/>
                </a:lnTo>
                <a:lnTo>
                  <a:pt x="24377" y="4705"/>
                </a:lnTo>
                <a:lnTo>
                  <a:pt x="19265" y="9652"/>
                </a:lnTo>
                <a:lnTo>
                  <a:pt x="16423" y="15495"/>
                </a:lnTo>
                <a:lnTo>
                  <a:pt x="27891" y="15495"/>
                </a:lnTo>
                <a:lnTo>
                  <a:pt x="29803" y="13680"/>
                </a:lnTo>
                <a:lnTo>
                  <a:pt x="38061" y="11405"/>
                </a:lnTo>
                <a:lnTo>
                  <a:pt x="45275" y="11405"/>
                </a:lnTo>
                <a:lnTo>
                  <a:pt x="45275" y="0"/>
                </a:lnTo>
                <a:close/>
              </a:path>
              <a:path w="45720" h="80009">
                <a:moveTo>
                  <a:pt x="45275" y="11405"/>
                </a:moveTo>
                <a:lnTo>
                  <a:pt x="42656" y="11405"/>
                </a:lnTo>
                <a:lnTo>
                  <a:pt x="45275" y="12087"/>
                </a:lnTo>
                <a:lnTo>
                  <a:pt x="45275" y="1140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11622247" y="843019"/>
            <a:ext cx="17145" cy="78740"/>
          </a:xfrm>
          <a:custGeom>
            <a:avLst/>
            <a:gdLst/>
            <a:ahLst/>
            <a:cxnLst/>
            <a:rect l="l" t="t" r="r" b="b"/>
            <a:pathLst>
              <a:path w="17145" h="78740">
                <a:moveTo>
                  <a:pt x="0" y="78720"/>
                </a:moveTo>
                <a:lnTo>
                  <a:pt x="17038" y="78720"/>
                </a:lnTo>
                <a:lnTo>
                  <a:pt x="17038" y="0"/>
                </a:lnTo>
                <a:lnTo>
                  <a:pt x="0" y="0"/>
                </a:lnTo>
                <a:lnTo>
                  <a:pt x="0" y="787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11622247" y="812710"/>
            <a:ext cx="17145" cy="16510"/>
          </a:xfrm>
          <a:custGeom>
            <a:avLst/>
            <a:gdLst/>
            <a:ahLst/>
            <a:cxnLst/>
            <a:rect l="l" t="t" r="r" b="b"/>
            <a:pathLst>
              <a:path w="17145" h="16509">
                <a:moveTo>
                  <a:pt x="0" y="16157"/>
                </a:moveTo>
                <a:lnTo>
                  <a:pt x="17038" y="16157"/>
                </a:lnTo>
                <a:lnTo>
                  <a:pt x="17038" y="0"/>
                </a:lnTo>
                <a:lnTo>
                  <a:pt x="0" y="0"/>
                </a:lnTo>
                <a:lnTo>
                  <a:pt x="0" y="161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11658999" y="818803"/>
            <a:ext cx="45720" cy="104139"/>
          </a:xfrm>
          <a:custGeom>
            <a:avLst/>
            <a:gdLst/>
            <a:ahLst/>
            <a:cxnLst/>
            <a:rect l="l" t="t" r="r" b="b"/>
            <a:pathLst>
              <a:path w="45720" h="104140">
                <a:moveTo>
                  <a:pt x="29474" y="34286"/>
                </a:moveTo>
                <a:lnTo>
                  <a:pt x="12451" y="34286"/>
                </a:lnTo>
                <a:lnTo>
                  <a:pt x="12451" y="83423"/>
                </a:lnTo>
                <a:lnTo>
                  <a:pt x="13519" y="92238"/>
                </a:lnTo>
                <a:lnTo>
                  <a:pt x="16618" y="98547"/>
                </a:lnTo>
                <a:lnTo>
                  <a:pt x="23037" y="102340"/>
                </a:lnTo>
                <a:lnTo>
                  <a:pt x="34067" y="103606"/>
                </a:lnTo>
                <a:lnTo>
                  <a:pt x="41281" y="103606"/>
                </a:lnTo>
                <a:lnTo>
                  <a:pt x="45209" y="102937"/>
                </a:lnTo>
                <a:lnTo>
                  <a:pt x="45209" y="91474"/>
                </a:lnTo>
                <a:lnTo>
                  <a:pt x="30139" y="91474"/>
                </a:lnTo>
                <a:lnTo>
                  <a:pt x="29474" y="88120"/>
                </a:lnTo>
                <a:lnTo>
                  <a:pt x="29474" y="34286"/>
                </a:lnTo>
                <a:close/>
              </a:path>
              <a:path w="45720" h="104140">
                <a:moveTo>
                  <a:pt x="45209" y="23539"/>
                </a:moveTo>
                <a:lnTo>
                  <a:pt x="0" y="23539"/>
                </a:lnTo>
                <a:lnTo>
                  <a:pt x="0" y="34286"/>
                </a:lnTo>
                <a:lnTo>
                  <a:pt x="45209" y="34286"/>
                </a:lnTo>
                <a:lnTo>
                  <a:pt x="45209" y="23539"/>
                </a:lnTo>
                <a:close/>
              </a:path>
              <a:path w="45720" h="104140">
                <a:moveTo>
                  <a:pt x="29474" y="0"/>
                </a:moveTo>
                <a:lnTo>
                  <a:pt x="12451" y="0"/>
                </a:lnTo>
                <a:lnTo>
                  <a:pt x="12451" y="23539"/>
                </a:lnTo>
                <a:lnTo>
                  <a:pt x="29474" y="23539"/>
                </a:lnTo>
                <a:lnTo>
                  <a:pt x="294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10113276" y="840342"/>
            <a:ext cx="68868" cy="83411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10492993" y="840342"/>
            <a:ext cx="68868" cy="83411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11716660" y="843023"/>
            <a:ext cx="76200" cy="110489"/>
          </a:xfrm>
          <a:custGeom>
            <a:avLst/>
            <a:gdLst/>
            <a:ahLst/>
            <a:cxnLst/>
            <a:rect l="l" t="t" r="r" b="b"/>
            <a:pathLst>
              <a:path w="76200" h="110490">
                <a:moveTo>
                  <a:pt x="18398" y="0"/>
                </a:moveTo>
                <a:lnTo>
                  <a:pt x="0" y="0"/>
                </a:lnTo>
                <a:lnTo>
                  <a:pt x="32158" y="78717"/>
                </a:lnTo>
                <a:lnTo>
                  <a:pt x="20373" y="110304"/>
                </a:lnTo>
                <a:lnTo>
                  <a:pt x="36108" y="110304"/>
                </a:lnTo>
                <a:lnTo>
                  <a:pt x="42625" y="92219"/>
                </a:lnTo>
                <a:lnTo>
                  <a:pt x="54846" y="58533"/>
                </a:lnTo>
                <a:lnTo>
                  <a:pt x="41347" y="58533"/>
                </a:lnTo>
                <a:lnTo>
                  <a:pt x="18398" y="0"/>
                </a:lnTo>
                <a:close/>
              </a:path>
              <a:path w="76200" h="110490">
                <a:moveTo>
                  <a:pt x="76080" y="0"/>
                </a:moveTo>
                <a:lnTo>
                  <a:pt x="62320" y="0"/>
                </a:lnTo>
                <a:lnTo>
                  <a:pt x="41991" y="58533"/>
                </a:lnTo>
                <a:lnTo>
                  <a:pt x="54846" y="58533"/>
                </a:lnTo>
                <a:lnTo>
                  <a:pt x="760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9027934" y="328428"/>
            <a:ext cx="743043" cy="76210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微软雅黑"/>
                <a:cs typeface="微软雅黑"/>
              </a:defRPr>
            </a:lvl1pPr>
          </a:lstStyle>
          <a:p>
            <a:r>
              <a:rPr lang="zh-CN" altLang="en-US"/>
              <a:t>单击此处编辑母版标题样式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B99CA-6F94-4638-868D-0A09654B0C36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57799-AB16-4E34-ACA7-A3CAFDEC89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871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B99CA-6F94-4638-868D-0A09654B0C36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57799-AB16-4E34-ACA7-A3CAFDEC89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6093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F8F16E-051C-FD6C-516C-E0C3A25151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4CF87E9-9563-424F-0F90-F06BB5577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49ED85-B9AD-A76F-EC3B-61B7124EB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B99CA-6F94-4638-868D-0A09654B0C36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3DDBC60-A3B0-1DD8-99BA-314792CA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4FCD041-5697-21E8-BA5A-5B97592CE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57799-AB16-4E34-ACA7-A3CAFDEC89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501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013100"/>
            <a:ext cx="12191998" cy="584489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013100"/>
            <a:ext cx="12192000" cy="5845175"/>
          </a:xfrm>
          <a:custGeom>
            <a:avLst/>
            <a:gdLst/>
            <a:ahLst/>
            <a:cxnLst/>
            <a:rect l="l" t="t" r="r" b="b"/>
            <a:pathLst>
              <a:path w="12192000" h="5845175">
                <a:moveTo>
                  <a:pt x="0" y="0"/>
                </a:moveTo>
                <a:lnTo>
                  <a:pt x="12192000" y="0"/>
                </a:lnTo>
                <a:lnTo>
                  <a:pt x="12192000" y="5844899"/>
                </a:lnTo>
                <a:lnTo>
                  <a:pt x="0" y="5844899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9215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955950"/>
            <a:ext cx="12192000" cy="15638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271000" y="206656"/>
            <a:ext cx="2603500" cy="70132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42671"/>
            <a:ext cx="8345424" cy="97536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6939" y="1967483"/>
            <a:ext cx="10358120" cy="20618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bg1"/>
                </a:solidFill>
                <a:latin typeface="微软雅黑"/>
                <a:cs typeface="微软雅黑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B99CA-6F94-4638-868D-0A09654B0C36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57799-AB16-4E34-ACA7-A3CAFDEC89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3856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ABFB47-83BA-8051-DF27-41223548E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86633"/>
            <a:ext cx="9144000" cy="923330"/>
          </a:xfrm>
        </p:spPr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</a:rPr>
              <a:t>极限定义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11F69E2-9EB4-3D46-16FD-AFB2574968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17885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C3132703-FCBF-4899-BF79-BF99703055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3457" y="3973858"/>
            <a:ext cx="2861344" cy="52709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8356E1E0-53DD-E5A2-9B98-D8EC72F8970F}"/>
                  </a:ext>
                </a:extLst>
              </p:cNvPr>
              <p:cNvSpPr txBox="1"/>
              <p:nvPr/>
            </p:nvSpPr>
            <p:spPr>
              <a:xfrm>
                <a:off x="3206702" y="3206826"/>
                <a:ext cx="6094854" cy="585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zh-CN" alt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𝑠𝑖𝑛𝑥</m:t>
                          </m:r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zh-CN" altLang="en-U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zh-CN" altLang="en-US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zh-CN" altLang="en-US" i="0">
                                      <a:latin typeface="Cambria Math" panose="02040503050406030204" pitchFamily="18" charset="0"/>
                                    </a:rPr>
                                    <m:t>π</m:t>
                                  </m:r>
                                </m:num>
                                <m:den>
                                  <m:r>
                                    <a:rPr lang="zh-CN" altLang="en-US" i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zh-CN" altLang="en-US" i="0">
                          <a:latin typeface="Cambria Math" panose="02040503050406030204" pitchFamily="18" charset="0"/>
                        </a:rPr>
                        <m:t>&lt; </m:t>
                      </m:r>
                      <m:r>
                        <m:rPr>
                          <m:sty m:val="p"/>
                        </m:rPr>
                        <a:rPr lang="zh-CN" altLang="en-US" i="0">
                          <a:latin typeface="Cambria Math" panose="02040503050406030204" pitchFamily="18" charset="0"/>
                        </a:rPr>
                        <m:t>ϵ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8356E1E0-53DD-E5A2-9B98-D8EC72F897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6702" y="3206826"/>
                <a:ext cx="6094854" cy="5852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45AA276C-4BFA-AF8D-1044-7AC09F6872DD}"/>
                  </a:ext>
                </a:extLst>
              </p:cNvPr>
              <p:cNvSpPr txBox="1"/>
              <p:nvPr/>
            </p:nvSpPr>
            <p:spPr>
              <a:xfrm>
                <a:off x="3206702" y="4682692"/>
                <a:ext cx="6094854" cy="7423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begChr m:val="|"/>
                          <m:endChr m:val="|"/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zh-CN" altLang="en-U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zh-CN" altLang="en-US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zh-CN" altLang="en-US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en-US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sty m:val="p"/>
                                        </m:rPr>
                                        <a:rPr lang="zh-CN" altLang="en-US" i="0">
                                          <a:latin typeface="Cambria Math" panose="02040503050406030204" pitchFamily="18" charset="0"/>
                                        </a:rPr>
                                        <m:t>π</m:t>
                                      </m:r>
                                    </m:num>
                                    <m:den>
                                      <m:r>
                                        <a:rPr lang="zh-CN" altLang="en-US" i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num>
                                <m:den>
                                  <m:r>
                                    <a:rPr lang="zh-CN" altLang="en-US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zh-CN" altLang="en-US" i="0">
                          <a:latin typeface="Cambria Math" panose="02040503050406030204" pitchFamily="18" charset="0"/>
                        </a:rPr>
                        <m:t> &lt; </m:t>
                      </m:r>
                      <m:r>
                        <m:rPr>
                          <m:sty m:val="p"/>
                        </m:rPr>
                        <a:rPr lang="zh-CN" altLang="en-US" i="0">
                          <a:latin typeface="Cambria Math" panose="02040503050406030204" pitchFamily="18" charset="0"/>
                        </a:rPr>
                        <m:t>ϵ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45AA276C-4BFA-AF8D-1044-7AC09F6872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6702" y="4682692"/>
                <a:ext cx="6094854" cy="7423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图片 9">
            <a:extLst>
              <a:ext uri="{FF2B5EF4-FFF2-40B4-BE49-F238E27FC236}">
                <a16:creationId xmlns:a16="http://schemas.microsoft.com/office/drawing/2014/main" id="{2B336372-AFA4-63FF-1F8E-C5E11A191B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4832" y="1810555"/>
            <a:ext cx="2042335" cy="73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44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0A812FCE-EEBD-86E7-0608-C18EBB7FD2F0}"/>
                  </a:ext>
                </a:extLst>
              </p:cNvPr>
              <p:cNvSpPr txBox="1"/>
              <p:nvPr/>
            </p:nvSpPr>
            <p:spPr>
              <a:xfrm>
                <a:off x="3632963" y="1821170"/>
                <a:ext cx="6094854" cy="10565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sz="2400" dirty="0"/>
                  <a:t>当</a:t>
                </a:r>
                <a14:m>
                  <m:oMath xmlns:m="http://schemas.openxmlformats.org/officeDocument/2006/math">
                    <m:r>
                      <a:rPr lang="zh-CN" altLang="en-US" sz="24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zh-CN" altLang="en-US" sz="2400" i="0">
                        <a:latin typeface="Cambria Math" panose="02040503050406030204" pitchFamily="18" charset="0"/>
                      </a:rPr>
                      <m:t>→1,</m:t>
                    </m:r>
                  </m:oMath>
                </a14:m>
                <a:r>
                  <a:rPr lang="zh-CN" altLang="en-US" sz="2400" dirty="0"/>
                  <a:t> 函数</a:t>
                </a:r>
                <a14:m>
                  <m:oMath xmlns:m="http://schemas.openxmlformats.org/officeDocument/2006/math">
                    <m:r>
                      <a:rPr lang="en-US" altLang="zh-CN" sz="2400" b="0" i="0" smtClean="0">
                        <a:solidFill>
                          <a:srgbClr val="836967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zh-CN" altLang="en-US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zh-CN" altLang="en-US" sz="2400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CN" alt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zh-CN" altLang="en-US" sz="240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zh-CN" alt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zh-CN" altLang="en-US" sz="240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sSup>
                      <m:sSupPr>
                        <m:ctrlPr>
                          <a:rPr lang="zh-CN" altLang="en-US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sz="2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zh-CN" altLang="en-US" sz="2400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zh-CN" alt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sup>
                    </m:sSup>
                  </m:oMath>
                </a14:m>
                <a:r>
                  <a:rPr lang="zh-CN" altLang="en-US" sz="2400" dirty="0"/>
                  <a:t> 极限</a:t>
                </a:r>
              </a:p>
              <a:p>
                <a:endParaRPr lang="zh-CN" altLang="en-US" sz="2400" dirty="0"/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0A812FCE-EEBD-86E7-0608-C18EBB7FD2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2963" y="1821170"/>
                <a:ext cx="6094854" cy="1056508"/>
              </a:xfrm>
              <a:prstGeom prst="rect">
                <a:avLst/>
              </a:prstGeom>
              <a:blipFill>
                <a:blip r:embed="rId2"/>
                <a:stretch>
                  <a:fillRect l="-16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2824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FF0CB6CB-52BA-6731-F083-C51616BF14C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916939" y="1967483"/>
                <a:ext cx="10358120" cy="677108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825F15A7-03F4-43D7-82C5-3E23DA2F108C}" type="mathplaceholder">
                        <a:rPr lang="zh-CN" altLang="en-US" i="1" smtClean="0">
                          <a:latin typeface="Cambria Math" panose="02040503050406030204" pitchFamily="18" charset="0"/>
                        </a:rPr>
                        <a:t>在此处键入公式。</a:t>
                      </a:fld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FF0CB6CB-52BA-6731-F083-C51616BF14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916939" y="1967483"/>
                <a:ext cx="10358120" cy="67710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>
            <a:extLst>
              <a:ext uri="{FF2B5EF4-FFF2-40B4-BE49-F238E27FC236}">
                <a16:creationId xmlns:a16="http://schemas.microsoft.com/office/drawing/2014/main" id="{54550149-EB48-E436-D833-19A11B90E3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6033" y="1967483"/>
            <a:ext cx="6399931" cy="95228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5DA48132-A5D2-40DC-4158-83C1FDA521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1819" y="3575098"/>
            <a:ext cx="5002073" cy="86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337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D4C9EEBB-33C3-462F-44C5-587E7982204E}"/>
              </a:ext>
            </a:extLst>
          </p:cNvPr>
          <p:cNvSpPr txBox="1"/>
          <p:nvPr/>
        </p:nvSpPr>
        <p:spPr>
          <a:xfrm>
            <a:off x="371261" y="206256"/>
            <a:ext cx="3334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</a:rPr>
              <a:t>数列极限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FB44AD4A-F217-ECD6-6DDF-1EA92A4759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2986" y="1801299"/>
            <a:ext cx="6926028" cy="91947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11F764C-69EF-3CD3-CE9C-DECFADDAE0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7146" y="3524175"/>
            <a:ext cx="7217708" cy="1388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05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1DF13202-2F3E-0913-AC17-17814E845639}"/>
              </a:ext>
            </a:extLst>
          </p:cNvPr>
          <p:cNvSpPr txBox="1"/>
          <p:nvPr/>
        </p:nvSpPr>
        <p:spPr>
          <a:xfrm>
            <a:off x="371261" y="206256"/>
            <a:ext cx="3334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</a:rPr>
              <a:t>函数极限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B75D3E0F-7309-4F6C-CD1E-CC78459F01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9847" y="3825186"/>
            <a:ext cx="8052306" cy="46166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5223286A-3F68-2598-70FF-566695A3E6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4169" y="1782938"/>
            <a:ext cx="6528449" cy="1646062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8B22CFD1-042B-B739-A86A-D340E72D40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6920" y="4355603"/>
            <a:ext cx="3190798" cy="2169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644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FF03609F-B677-4A94-0B52-902E61E010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6995" y="2406316"/>
            <a:ext cx="8598010" cy="1234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192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5B08EB75-54A8-0491-9B29-7CDB8D8BFB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5983" y="2213811"/>
            <a:ext cx="7920034" cy="2179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42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F42E084F-0385-57F1-8110-8AD16D4FE61F}"/>
              </a:ext>
            </a:extLst>
          </p:cNvPr>
          <p:cNvSpPr txBox="1"/>
          <p:nvPr/>
        </p:nvSpPr>
        <p:spPr>
          <a:xfrm>
            <a:off x="288758" y="233756"/>
            <a:ext cx="2853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</a:rPr>
              <a:t>极限存在证明方法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9FBEBAF1-94B7-CA0D-913C-2E85CDCEBFB6}"/>
                  </a:ext>
                </a:extLst>
              </p:cNvPr>
              <p:cNvSpPr txBox="1"/>
              <p:nvPr/>
            </p:nvSpPr>
            <p:spPr>
              <a:xfrm>
                <a:off x="1715359" y="1465461"/>
                <a:ext cx="8793365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/>
                  <a:t>流程：确定</a:t>
                </a:r>
                <a:r>
                  <a:rPr lang="en-US" altLang="zh-CN" dirty="0"/>
                  <a:t>ε</a:t>
                </a:r>
                <a:r>
                  <a:rPr lang="zh-CN" altLang="en-US" dirty="0"/>
                  <a:t>，找到</a:t>
                </a:r>
                <a:r>
                  <a:rPr lang="en-US" altLang="zh-CN" dirty="0"/>
                  <a:t>N</a:t>
                </a:r>
                <a:r>
                  <a:rPr lang="zh-CN" altLang="en-US" dirty="0"/>
                  <a:t>，</a:t>
                </a:r>
                <a:r>
                  <a:rPr lang="en-US" altLang="zh-CN" dirty="0"/>
                  <a:t>X</a:t>
                </a:r>
                <a:r>
                  <a:rPr lang="zh-CN" altLang="en-US" dirty="0"/>
                  <a:t>，</a:t>
                </a:r>
                <a:r>
                  <a:rPr lang="en-US" altLang="zh-CN" dirty="0"/>
                  <a:t>δ</a:t>
                </a:r>
                <a:r>
                  <a:rPr lang="zh-CN" altLang="en-US" dirty="0"/>
                  <a:t>，使定义成立</a:t>
                </a:r>
                <a:endParaRPr lang="en-US" altLang="zh-CN" dirty="0"/>
              </a:p>
              <a:p>
                <a:endParaRPr lang="en-US" altLang="zh-CN" dirty="0"/>
              </a:p>
              <a:p>
                <a:r>
                  <a:rPr lang="zh-CN" altLang="en-US" dirty="0"/>
                  <a:t>方法：</a:t>
                </a:r>
                <a:endParaRPr lang="en-US" altLang="zh-CN" dirty="0"/>
              </a:p>
              <a:p>
                <a:r>
                  <a:rPr lang="zh-CN" altLang="en-US" dirty="0"/>
                  <a:t>以函数极限为例，对于</a:t>
                </a:r>
                <a14:m>
                  <m:oMath xmlns:m="http://schemas.openxmlformats.org/officeDocument/2006/math">
                    <m:r>
                      <m:rPr>
                        <m:lit/>
                      </m:rPr>
                      <a:rPr lang="en-US" altLang="zh-CN" sz="1800" i="1" kern="100" smtClean="0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|</m:t>
                    </m:r>
                    <m:r>
                      <a:rPr lang="en-US" altLang="zh-CN" sz="1800" i="1" kern="100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zh-CN" altLang="zh-CN" sz="1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1800" i="1" kern="100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altLang="zh-CN" sz="1800" i="1" kern="100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 − </m:t>
                    </m:r>
                    <m:r>
                      <a:rPr lang="en-US" altLang="zh-CN" sz="1800" i="1" kern="100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𝐴</m:t>
                    </m:r>
                    <m:r>
                      <m:rPr>
                        <m:lit/>
                      </m:rPr>
                      <a:rPr lang="en-US" altLang="zh-CN" sz="1800" i="1" kern="100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|</m:t>
                    </m:r>
                    <m:r>
                      <a:rPr lang="en-US" altLang="zh-CN" sz="1800" i="1" kern="100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&lt;</m:t>
                    </m:r>
                    <m:r>
                      <m:rPr>
                        <m:nor/>
                      </m:rPr>
                      <a:rPr lang="en-US" altLang="zh-CN" dirty="0"/>
                      <m:t>ε</m:t>
                    </m:r>
                  </m:oMath>
                </a14:m>
                <a:r>
                  <a:rPr lang="zh-CN" altLang="en-US" dirty="0"/>
                  <a:t>，</a:t>
                </a:r>
                <a:endParaRPr lang="en-US" altLang="zh-CN" dirty="0"/>
              </a:p>
              <a:p>
                <a:endParaRPr lang="en-US" altLang="zh-CN" dirty="0"/>
              </a:p>
              <a:p>
                <a:r>
                  <a:rPr lang="zh-CN" altLang="en-US" dirty="0"/>
                  <a:t>当表达式相对简单的时候，可直接解不等式。</a:t>
                </a:r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r>
                  <a:rPr lang="zh-CN" altLang="en-US" dirty="0"/>
                  <a:t>当表达式较复杂，无法直接求解不等式时，需要对原式进行放缩</a:t>
                </a:r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r>
                  <a:rPr lang="zh-CN" altLang="en-US" dirty="0"/>
                  <a:t>当表达式需要，增加限制条件，目标对</a:t>
                </a:r>
                <a14:m>
                  <m:oMath xmlns:m="http://schemas.openxmlformats.org/officeDocument/2006/math">
                    <m:r>
                      <a:rPr lang="en-US" altLang="zh-CN" sz="1800" i="1" kern="100" smtClean="0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altLang="zh-CN" sz="1800" i="1" kern="100" smtClean="0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,</m:t>
                    </m:r>
                    <m:r>
                      <m:rPr>
                        <m:lit/>
                      </m:rPr>
                      <a:rPr lang="en-US" altLang="zh-CN" sz="1800" i="1" kern="100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|</m:t>
                    </m:r>
                    <m:r>
                      <a:rPr lang="en-US" altLang="zh-CN" sz="1800" i="1" kern="100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𝑥</m:t>
                    </m:r>
                    <m:r>
                      <m:rPr>
                        <m:lit/>
                      </m:rPr>
                      <a:rPr lang="en-US" altLang="zh-CN" sz="1800" i="1" kern="100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|</m:t>
                    </m:r>
                    <m:r>
                      <a:rPr lang="en-US" altLang="zh-CN" sz="1800" i="1" kern="100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,</m:t>
                    </m:r>
                    <m:r>
                      <m:rPr>
                        <m:lit/>
                      </m:rPr>
                      <a:rPr lang="en-US" altLang="zh-CN" sz="1800" i="1" kern="100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|</m:t>
                    </m:r>
                    <m:r>
                      <a:rPr lang="en-US" altLang="zh-CN" sz="1800" i="1" kern="100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zh-CN" sz="1800" i="1" kern="100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zh-CN" altLang="zh-CN" sz="1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800" i="1" kern="100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1800" i="1" kern="100">
                            <a:effectLst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m:rPr>
                        <m:lit/>
                      </m:rPr>
                      <a:rPr lang="en-US" altLang="zh-CN" sz="1800" i="1" kern="100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zh-CN" altLang="en-US" dirty="0"/>
                  <a:t>添加约束，使其余项能够被约去或者限制。</a:t>
                </a:r>
                <a:endParaRPr lang="en-US" altLang="zh-CN" dirty="0"/>
              </a:p>
              <a:p>
                <a:endParaRPr lang="en-US" altLang="zh-CN" dirty="0"/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9FBEBAF1-94B7-CA0D-913C-2E85CDCEBF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359" y="1465461"/>
                <a:ext cx="8793365" cy="4524315"/>
              </a:xfrm>
              <a:prstGeom prst="rect">
                <a:avLst/>
              </a:prstGeom>
              <a:blipFill>
                <a:blip r:embed="rId2"/>
                <a:stretch>
                  <a:fillRect l="-554" t="-107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图片 8">
            <a:extLst>
              <a:ext uri="{FF2B5EF4-FFF2-40B4-BE49-F238E27FC236}">
                <a16:creationId xmlns:a16="http://schemas.microsoft.com/office/drawing/2014/main" id="{2F5E5BE7-9C4A-C356-1AFD-DD22AEE772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6403" y="3234343"/>
            <a:ext cx="2863516" cy="499332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1BA1B2B2-0E76-AA90-6795-68B2CF1DEB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6403" y="4367247"/>
            <a:ext cx="3482283" cy="506694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E0CC1CB7-7CC9-A654-65B7-A002B5E38A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9730" y="4367248"/>
            <a:ext cx="3139518" cy="506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457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009387AA-4E2F-4D0F-EBA9-FAE4D5CA09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0200" y="1652303"/>
            <a:ext cx="5311600" cy="76206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7E7DBE09-B972-3618-BF5D-707805F84BEA}"/>
                  </a:ext>
                </a:extLst>
              </p:cNvPr>
              <p:cNvSpPr txBox="1"/>
              <p:nvPr/>
            </p:nvSpPr>
            <p:spPr>
              <a:xfrm>
                <a:off x="2724294" y="2797088"/>
                <a:ext cx="6094854" cy="7172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zh-CN" altLang="en-US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en-U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CN" altLang="en-US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zh-CN" altLang="en-US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zh-CN" altLang="en-US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zh-CN" altLang="en-US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zh-CN" altLang="en-US" i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sSup>
                                <m:sSupPr>
                                  <m:ctrlPr>
                                    <a:rPr lang="zh-CN" altLang="en-US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zh-CN" altLang="en-US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den>
                          </m:f>
                        </m:e>
                      </m:d>
                      <m:r>
                        <a:rPr lang="zh-CN" altLang="en-US" i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zh-CN" altLang="en-U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zh-CN" altLang="en-U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zh-CN" altLang="en-U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zh-CN" alt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zh-CN" altLang="en-US" i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7E7DBE09-B972-3618-BF5D-707805F84B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4294" y="2797088"/>
                <a:ext cx="6094854" cy="7172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B1595188-7F83-E419-4A66-9A10579365EB}"/>
                  </a:ext>
                </a:extLst>
              </p:cNvPr>
              <p:cNvSpPr txBox="1"/>
              <p:nvPr/>
            </p:nvSpPr>
            <p:spPr>
              <a:xfrm>
                <a:off x="2923674" y="3690949"/>
                <a:ext cx="6094854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zh-CN" sz="1800" i="1" kern="10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i="1" kern="100">
                              <a:effectLst/>
                              <a:latin typeface="Cambria Math" panose="020405030504060302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altLang="zh-CN" sz="1800" i="1" kern="100">
                              <a:effectLst/>
                              <a:latin typeface="Cambria Math" panose="020405030504060302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altLang="zh-CN" sz="1800" i="1" kern="100"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zh-CN" altLang="zh-CN" sz="1800" i="1" kern="10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i="1" kern="100">
                              <a:effectLst/>
                              <a:latin typeface="Cambria Math" panose="020405030504060302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altLang="zh-CN" sz="1800" i="1" kern="100">
                              <a:effectLst/>
                              <a:latin typeface="Cambria Math" panose="020405030504060302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sz="1800" i="1" kern="100"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+4&gt;0</m:t>
                      </m:r>
                    </m:oMath>
                  </m:oMathPara>
                </a14:m>
                <a:endParaRPr lang="zh-CN" altLang="zh-CN" sz="1800" kern="100" dirty="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zh-CN" sz="1800" i="1" kern="10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i="1" kern="100">
                              <a:effectLst/>
                              <a:latin typeface="Cambria Math" panose="020405030504060302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altLang="zh-CN" sz="1800" i="1" kern="100">
                              <a:effectLst/>
                              <a:latin typeface="Cambria Math" panose="020405030504060302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sz="1800" i="1" kern="100"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−3</m:t>
                      </m:r>
                      <m:r>
                        <a:rPr lang="en-US" altLang="zh-CN" sz="1800" i="1" kern="100"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altLang="zh-CN" sz="1800" i="1" kern="100"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+1&gt;0</m:t>
                      </m:r>
                    </m:oMath>
                  </m:oMathPara>
                </a14:m>
                <a:endParaRPr lang="zh-CN" altLang="zh-CN" sz="1800" kern="100" dirty="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i="1" kern="100"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zh-CN" altLang="zh-CN" sz="1800" kern="100" dirty="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B1595188-7F83-E419-4A66-9A10579365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3674" y="3690949"/>
                <a:ext cx="6094854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0879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DCF2CD49-7C50-4A90-31B5-FF6B6D18883E}"/>
                  </a:ext>
                </a:extLst>
              </p:cNvPr>
              <p:cNvSpPr txBox="1"/>
              <p:nvPr/>
            </p:nvSpPr>
            <p:spPr>
              <a:xfrm>
                <a:off x="3514080" y="2390164"/>
                <a:ext cx="5065295" cy="4315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zh-CN" altLang="en-US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Pre>
                            <m:sPrePr>
                              <m:ctrlPr>
                                <a:rPr lang="zh-CN" altLang="en-U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/>
                            <m:sup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ad>
                                <m:radPr>
                                  <m:degHide m:val="on"/>
                                  <m:ctrlPr>
                                    <a:rPr lang="zh-CN" altLang="en-US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e>
                          </m:sPre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 − 1</m:t>
                          </m:r>
                        </m:e>
                      </m:d>
                      <m:r>
                        <a:rPr lang="zh-CN" altLang="en-US" i="0">
                          <a:latin typeface="Cambria Math" panose="02040503050406030204" pitchFamily="18" charset="0"/>
                        </a:rPr>
                        <m:t> &lt; </m:t>
                      </m:r>
                      <m:r>
                        <m:rPr>
                          <m:sty m:val="p"/>
                        </m:rPr>
                        <a:rPr lang="zh-CN" altLang="en-US" i="0">
                          <a:latin typeface="Cambria Math" panose="02040503050406030204" pitchFamily="18" charset="0"/>
                        </a:rPr>
                        <m:t>ϵ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DCF2CD49-7C50-4A90-31B5-FF6B6D1888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4080" y="2390164"/>
                <a:ext cx="5065295" cy="43152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84832D7C-8E09-DDE9-6AB0-DD1115C95802}"/>
                  </a:ext>
                </a:extLst>
              </p:cNvPr>
              <p:cNvSpPr txBox="1"/>
              <p:nvPr/>
            </p:nvSpPr>
            <p:spPr>
              <a:xfrm>
                <a:off x="2999301" y="3015076"/>
                <a:ext cx="6094854" cy="5010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zh-CN" altLang="en-US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zh-CN" altLang="en-US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zh-CN" alt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zh-CN" altLang="en-US" i="1">
                                          <a:latin typeface="Cambria Math" panose="02040503050406030204" pitchFamily="18" charset="0"/>
                                        </a:rPr>
                                        <m:t>𝑙𝑛</m:t>
                                      </m:r>
                                    </m:fName>
                                    <m:e>
                                      <m:r>
                                        <a:rPr lang="zh-CN" alt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 − 1</m:t>
                          </m:r>
                        </m:e>
                      </m:d>
                      <m:r>
                        <a:rPr lang="zh-CN" altLang="en-US" i="0">
                          <a:latin typeface="Cambria Math" panose="02040503050406030204" pitchFamily="18" charset="0"/>
                        </a:rPr>
                        <m:t> &lt; </m:t>
                      </m:r>
                      <m:r>
                        <m:rPr>
                          <m:sty m:val="p"/>
                        </m:rPr>
                        <a:rPr lang="zh-CN" altLang="en-US" i="0">
                          <a:latin typeface="Cambria Math" panose="02040503050406030204" pitchFamily="18" charset="0"/>
                        </a:rPr>
                        <m:t>ϵ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84832D7C-8E09-DDE9-6AB0-DD1115C958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301" y="3015076"/>
                <a:ext cx="6094854" cy="5010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3124E450-B067-8A42-A156-FCB63C274654}"/>
                  </a:ext>
                </a:extLst>
              </p:cNvPr>
              <p:cNvSpPr txBox="1"/>
              <p:nvPr/>
            </p:nvSpPr>
            <p:spPr>
              <a:xfrm>
                <a:off x="2999301" y="3709559"/>
                <a:ext cx="6094854" cy="5010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zh-CN" altLang="en-U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𝑙𝑛</m:t>
                                  </m:r>
                                </m:fName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  <m:r>
                        <a:rPr lang="zh-CN" altLang="en-US" i="0">
                          <a:latin typeface="Cambria Math" panose="02040503050406030204" pitchFamily="18" charset="0"/>
                        </a:rPr>
                        <m:t> &lt; </m:t>
                      </m:r>
                      <m:r>
                        <m:rPr>
                          <m:sty m:val="p"/>
                        </m:rPr>
                        <a:rPr lang="zh-CN" altLang="en-US" i="0">
                          <a:latin typeface="Cambria Math" panose="02040503050406030204" pitchFamily="18" charset="0"/>
                        </a:rPr>
                        <m:t>ϵ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 + 1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3124E450-B067-8A42-A156-FCB63C2746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301" y="3709559"/>
                <a:ext cx="6094854" cy="5010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A0E7A2AE-35CD-C0A6-D4C4-269A3ED10AA7}"/>
                  </a:ext>
                </a:extLst>
              </p:cNvPr>
              <p:cNvSpPr txBox="1"/>
              <p:nvPr/>
            </p:nvSpPr>
            <p:spPr>
              <a:xfrm>
                <a:off x="2999301" y="4329133"/>
                <a:ext cx="6094854" cy="5010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zh-CN" altLang="en-U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𝑙𝑛</m:t>
                                  </m:r>
                                </m:fName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  <m:r>
                        <a:rPr lang="zh-CN" altLang="en-US" i="0">
                          <a:latin typeface="Cambria Math" panose="02040503050406030204" pitchFamily="18" charset="0"/>
                        </a:rPr>
                        <m:t> &lt; </m:t>
                      </m:r>
                      <m:r>
                        <m:rPr>
                          <m:sty m:val="p"/>
                        </m:rPr>
                        <a:rPr lang="zh-CN" altLang="en-US" i="0">
                          <a:latin typeface="Cambria Math" panose="02040503050406030204" pitchFamily="18" charset="0"/>
                        </a:rPr>
                        <m:t>ϵ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 + 1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A0E7A2AE-35CD-C0A6-D4C4-269A3ED10A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301" y="4329133"/>
                <a:ext cx="6094854" cy="5010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D05B96B2-29F1-4970-C8ED-74135C3351E6}"/>
                  </a:ext>
                </a:extLst>
              </p:cNvPr>
              <p:cNvSpPr txBox="1"/>
              <p:nvPr/>
            </p:nvSpPr>
            <p:spPr>
              <a:xfrm>
                <a:off x="2999301" y="4948707"/>
                <a:ext cx="6094854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zh-CN" alt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zh-CN" alt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𝑙𝑛</m:t>
                            </m:r>
                          </m:fName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num>
                      <m:den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zh-CN" alt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→</m:t>
                    </m:r>
                    <m:func>
                      <m:funcPr>
                        <m:ctrlPr>
                          <a:rPr lang="zh-CN" alt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𝑙𝑛</m:t>
                        </m:r>
                      </m:fName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r>
                  <a:rPr lang="zh-CN" altLang="en-US" dirty="0"/>
                  <a:t>  </a:t>
                </a:r>
                <a:r>
                  <a:rPr lang="en-US" altLang="zh-CN" dirty="0"/>
                  <a:t>?  			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CN" altLang="zh-CN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&gt; 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𝑙𝑛𝑛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≥4</m:t>
                    </m:r>
                  </m:oMath>
                </a14:m>
                <a:endParaRPr lang="zh-CN" altLang="zh-CN" dirty="0"/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D05B96B2-29F1-4970-C8ED-74135C3351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301" y="4948707"/>
                <a:ext cx="6094854" cy="491288"/>
              </a:xfrm>
              <a:prstGeom prst="rect">
                <a:avLst/>
              </a:prstGeom>
              <a:blipFill>
                <a:blip r:embed="rId6"/>
                <a:stretch>
                  <a:fillRect b="-87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3178368F-266F-2593-B81D-0A0EFCE18381}"/>
                  </a:ext>
                </a:extLst>
              </p:cNvPr>
              <p:cNvSpPr txBox="1"/>
              <p:nvPr/>
            </p:nvSpPr>
            <p:spPr>
              <a:xfrm>
                <a:off x="2999301" y="5463044"/>
                <a:ext cx="6094854" cy="5010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zh-CN" altLang="en-U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𝑙𝑛</m:t>
                                  </m:r>
                                </m:fName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  <m:r>
                        <a:rPr lang="zh-CN" altLang="en-US" i="0">
                          <a:latin typeface="Cambria Math" panose="02040503050406030204" pitchFamily="18" charset="0"/>
                        </a:rPr>
                        <m:t> &lt; </m:t>
                      </m:r>
                      <m:r>
                        <m:rPr>
                          <m:sty m:val="p"/>
                        </m:rPr>
                        <a:rPr lang="zh-CN" altLang="en-US" i="0">
                          <a:latin typeface="Cambria Math" panose="02040503050406030204" pitchFamily="18" charset="0"/>
                        </a:rPr>
                        <m:t>ϵ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 + 1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3178368F-266F-2593-B81D-0A0EFCE183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301" y="5463044"/>
                <a:ext cx="6094854" cy="5010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C216117F-57D0-7F2B-1F6A-08F230B5FADD}"/>
                  </a:ext>
                </a:extLst>
              </p:cNvPr>
              <p:cNvSpPr txBox="1"/>
              <p:nvPr/>
            </p:nvSpPr>
            <p:spPr>
              <a:xfrm>
                <a:off x="2999301" y="5987192"/>
                <a:ext cx="6094854" cy="6646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CN" altLang="en-US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  <m:r>
                        <a:rPr lang="zh-CN" altLang="en-US" i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zh-CN" altLang="en-U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zh-CN" altLang="en-US" i="0">
                              <a:latin typeface="Cambria Math" panose="02040503050406030204" pitchFamily="18" charset="0"/>
                            </a:rPr>
                            <m:t>ϵ</m:t>
                          </m:r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C216117F-57D0-7F2B-1F6A-08F230B5FA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301" y="5987192"/>
                <a:ext cx="6094854" cy="6646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图片 16">
            <a:extLst>
              <a:ext uri="{FF2B5EF4-FFF2-40B4-BE49-F238E27FC236}">
                <a16:creationId xmlns:a16="http://schemas.microsoft.com/office/drawing/2014/main" id="{CC15CB63-D06E-CE9A-1546-C6653C49EC2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14080" y="1436114"/>
            <a:ext cx="4785775" cy="73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96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  <p:bldP spid="12" grpId="0"/>
      <p:bldP spid="13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76218A3B-84CE-E4FB-B4C9-7AB7B678A124}"/>
                  </a:ext>
                </a:extLst>
              </p:cNvPr>
              <p:cNvSpPr txBox="1"/>
              <p:nvPr/>
            </p:nvSpPr>
            <p:spPr>
              <a:xfrm>
                <a:off x="3124199" y="3267121"/>
                <a:ext cx="6094854" cy="627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CN" altLang="en-US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num>
                        <m:den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zh-CN" altLang="en-US" i="0">
                          <a:latin typeface="Cambria Math" panose="02040503050406030204" pitchFamily="18" charset="0"/>
                        </a:rPr>
                        <m:t>&lt; </m:t>
                      </m:r>
                      <m:r>
                        <m:rPr>
                          <m:sty m:val="p"/>
                        </m:rPr>
                        <a:rPr lang="zh-CN" altLang="en-US" i="0">
                          <a:latin typeface="Cambria Math" panose="02040503050406030204" pitchFamily="18" charset="0"/>
                        </a:rPr>
                        <m:t>ϵ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76218A3B-84CE-E4FB-B4C9-7AB7B678A1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199" y="3267121"/>
                <a:ext cx="6094854" cy="6278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ED216B3E-6150-33A1-03E5-ADD78DD12CD1}"/>
                  </a:ext>
                </a:extLst>
              </p:cNvPr>
              <p:cNvSpPr txBox="1"/>
              <p:nvPr/>
            </p:nvSpPr>
            <p:spPr>
              <a:xfrm>
                <a:off x="3124199" y="3894922"/>
                <a:ext cx="609485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altLang="zh-CN" sz="1800" i="1" kern="100" dirty="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zh-CN" altLang="zh-CN" sz="1800" kern="100" dirty="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lit/>
                        </m:rPr>
                        <a:rPr lang="en-US" altLang="zh-CN" sz="1800" i="1" kern="100" smtClean="0"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|</m:t>
                      </m:r>
                      <m:r>
                        <a:rPr lang="en-US" altLang="zh-CN" sz="1800" i="1" kern="100"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zh-CN" sz="1800" i="1" kern="100"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 − 3</m:t>
                      </m:r>
                      <m:r>
                        <m:rPr>
                          <m:lit/>
                        </m:rPr>
                        <a:rPr lang="en-US" altLang="zh-CN" sz="1800" i="1" kern="100"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|</m:t>
                      </m:r>
                      <m:r>
                        <a:rPr lang="en-US" altLang="zh-CN" sz="1800" i="1" kern="100"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 &lt;</m:t>
                      </m:r>
                      <m:r>
                        <a:rPr lang="en-US" altLang="zh-CN" sz="1800" b="0" i="0" kern="100" smtClean="0"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en-US" altLang="zh-CN" sz="1800" kern="100"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ϵ</m:t>
                      </m:r>
                      <m:r>
                        <a:rPr lang="en-US" altLang="zh-CN" sz="1800" i="1" kern="100"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altLang="zh-CN" sz="1800" kern="100"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δ</m:t>
                      </m:r>
                      <m:r>
                        <a:rPr lang="en-US" altLang="zh-CN" sz="1800" i="1" kern="100">
                          <a:effectLst/>
                          <a:latin typeface="Cambria Math" panose="020405030504060302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m:t>&lt;1</m:t>
                      </m:r>
                    </m:oMath>
                  </m:oMathPara>
                </a14:m>
                <a:endParaRPr lang="zh-CN" altLang="zh-CN" sz="1800" kern="100" dirty="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ED216B3E-6150-33A1-03E5-ADD78DD12C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199" y="3894922"/>
                <a:ext cx="6094854" cy="646331"/>
              </a:xfrm>
              <a:prstGeom prst="rect">
                <a:avLst/>
              </a:prstGeom>
              <a:blipFill>
                <a:blip r:embed="rId3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59EEB296-35D4-CD54-0579-E764425D9D1E}"/>
                  </a:ext>
                </a:extLst>
              </p:cNvPr>
              <p:cNvSpPr txBox="1"/>
              <p:nvPr/>
            </p:nvSpPr>
            <p:spPr>
              <a:xfrm>
                <a:off x="3055447" y="4631713"/>
                <a:ext cx="609485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800" i="1" kern="100" dirty="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zh-CN" altLang="zh-CN" sz="1800" kern="100" dirty="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1800" kern="100" smtClean="0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δ</m:t>
                    </m:r>
                    <m:r>
                      <a:rPr lang="en-US" altLang="zh-CN" sz="1800" b="0" i="1" kern="100" smtClean="0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sz="1800" b="0" i="0" kern="100" smtClean="0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min</m:t>
                    </m:r>
                    <m:r>
                      <a:rPr lang="en-US" altLang="zh-CN" sz="1800" b="0" i="1" kern="100" smtClean="0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⁡{</m:t>
                    </m:r>
                    <m:r>
                      <a:rPr lang="en-US" altLang="zh-CN" sz="1800" i="1" kern="100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en-US" altLang="zh-CN" sz="1800" kern="100" dirty="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,</a:t>
                </a:r>
                <a:r>
                  <a:rPr lang="en-US" altLang="zh-CN" kern="100" dirty="0">
                    <a:ea typeface="等线" panose="02010600030101010101" pitchFamily="2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kern="100"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2</m:t>
                    </m:r>
                    <m:r>
                      <m:rPr>
                        <m:sty m:val="p"/>
                      </m:rPr>
                      <a:rPr lang="en-US" altLang="zh-CN" kern="100"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ϵ</m:t>
                    </m:r>
                  </m:oMath>
                </a14:m>
                <a:r>
                  <a:rPr lang="en-US" altLang="zh-CN" sz="1800" kern="100" dirty="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}</a:t>
                </a:r>
                <a:endParaRPr lang="zh-CN" altLang="zh-CN" sz="1800" kern="100" dirty="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59EEB296-35D4-CD54-0579-E764425D9D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5447" y="4631713"/>
                <a:ext cx="6094854" cy="646331"/>
              </a:xfrm>
              <a:prstGeom prst="rect">
                <a:avLst/>
              </a:prstGeom>
              <a:blipFill>
                <a:blip r:embed="rId4"/>
                <a:stretch>
                  <a:fillRect b="-1415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图片 8">
            <a:extLst>
              <a:ext uri="{FF2B5EF4-FFF2-40B4-BE49-F238E27FC236}">
                <a16:creationId xmlns:a16="http://schemas.microsoft.com/office/drawing/2014/main" id="{7E52FF56-B534-A280-3BC0-140B5CF39B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3644" y="1813643"/>
            <a:ext cx="2097204" cy="73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14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上海科技大学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上海科技大学" id="{E8BEA516-8551-4666-9A61-D2888B97FA8C}" vid="{08923173-7655-4539-8D90-7E449FA4A400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上海科技大学</Template>
  <TotalTime>291</TotalTime>
  <Words>211</Words>
  <Application>Microsoft Office PowerPoint</Application>
  <PresentationFormat>宽屏</PresentationFormat>
  <Paragraphs>40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等线</vt:lpstr>
      <vt:lpstr>微软雅黑</vt:lpstr>
      <vt:lpstr>Calibri</vt:lpstr>
      <vt:lpstr>Cambria Math</vt:lpstr>
      <vt:lpstr>上海科技大学</vt:lpstr>
      <vt:lpstr>极限定义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"在此处键入公式。"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极限定义</dc:title>
  <dc:creator>佳程 赵</dc:creator>
  <cp:lastModifiedBy>佳程 赵</cp:lastModifiedBy>
  <cp:revision>87</cp:revision>
  <dcterms:created xsi:type="dcterms:W3CDTF">2023-10-12T05:40:02Z</dcterms:created>
  <dcterms:modified xsi:type="dcterms:W3CDTF">2023-10-12T12:31:26Z</dcterms:modified>
</cp:coreProperties>
</file>